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74" r:id="rId11"/>
    <p:sldId id="275" r:id="rId12"/>
    <p:sldId id="276" r:id="rId13"/>
    <p:sldId id="277" r:id="rId14"/>
    <p:sldId id="278" r:id="rId15"/>
    <p:sldId id="269" r:id="rId16"/>
    <p:sldId id="270" r:id="rId17"/>
    <p:sldId id="271" r:id="rId18"/>
    <p:sldId id="263" r:id="rId19"/>
    <p:sldId id="280" r:id="rId20"/>
    <p:sldId id="264" r:id="rId21"/>
    <p:sldId id="265" r:id="rId22"/>
    <p:sldId id="266" r:id="rId23"/>
    <p:sldId id="267" r:id="rId24"/>
    <p:sldId id="26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9269B-1CC7-4790-A7D7-A3205401BB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66039-B009-49C8-9564-9C116C296B2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Preparation of data set</a:t>
          </a:r>
          <a:endParaRPr lang="en-US" dirty="0">
            <a:solidFill>
              <a:srgbClr val="FFFF00"/>
            </a:solidFill>
          </a:endParaRPr>
        </a:p>
      </dgm:t>
    </dgm:pt>
    <dgm:pt modelId="{FEC8A455-876C-42F0-AB64-8185FB108A74}" type="parTrans" cxnId="{DF36144C-D6FE-4B68-BCAF-446503C4895E}">
      <dgm:prSet/>
      <dgm:spPr/>
      <dgm:t>
        <a:bodyPr/>
        <a:lstStyle/>
        <a:p>
          <a:endParaRPr lang="en-US"/>
        </a:p>
      </dgm:t>
    </dgm:pt>
    <dgm:pt modelId="{AB7C4618-233A-4C94-8067-47FDB10E3400}" type="sibTrans" cxnId="{DF36144C-D6FE-4B68-BCAF-446503C4895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703617C2-7226-4A4E-BD8C-E33D6E769D7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Uploading the file</a:t>
          </a:r>
          <a:endParaRPr lang="en-US" dirty="0">
            <a:solidFill>
              <a:srgbClr val="FFFF00"/>
            </a:solidFill>
          </a:endParaRPr>
        </a:p>
      </dgm:t>
    </dgm:pt>
    <dgm:pt modelId="{5996CE6B-939F-4BF7-9260-6FC40E897024}" type="parTrans" cxnId="{E8C2E075-A67B-44A0-82A4-26FC12386F44}">
      <dgm:prSet/>
      <dgm:spPr/>
      <dgm:t>
        <a:bodyPr/>
        <a:lstStyle/>
        <a:p>
          <a:endParaRPr lang="en-US"/>
        </a:p>
      </dgm:t>
    </dgm:pt>
    <dgm:pt modelId="{53BB2234-6387-436D-8D28-77B90543B120}" type="sibTrans" cxnId="{E8C2E075-A67B-44A0-82A4-26FC12386F4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5F3FBC16-65AF-498A-A0F7-6EFDC765D28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Variable mapping</a:t>
          </a:r>
          <a:endParaRPr lang="en-US" dirty="0">
            <a:solidFill>
              <a:srgbClr val="FFFF00"/>
            </a:solidFill>
          </a:endParaRPr>
        </a:p>
      </dgm:t>
    </dgm:pt>
    <dgm:pt modelId="{1B7D9435-AA33-4A6E-9606-38C596539DE5}" type="parTrans" cxnId="{D0BA6DA8-E91B-4452-BC5A-7AABBB91F41A}">
      <dgm:prSet/>
      <dgm:spPr/>
      <dgm:t>
        <a:bodyPr/>
        <a:lstStyle/>
        <a:p>
          <a:endParaRPr lang="en-US"/>
        </a:p>
      </dgm:t>
    </dgm:pt>
    <dgm:pt modelId="{D8CE2473-BE64-40C8-B3F9-9A2D06EC5594}" type="sibTrans" cxnId="{D0BA6DA8-E91B-4452-BC5A-7AABBB91F41A}">
      <dgm:prSet/>
      <dgm:spPr/>
      <dgm:t>
        <a:bodyPr/>
        <a:lstStyle/>
        <a:p>
          <a:endParaRPr lang="en-US"/>
        </a:p>
      </dgm:t>
    </dgm:pt>
    <dgm:pt modelId="{BA975A22-2EBC-4BA6-8866-0F5AA9E35A6A}" type="pres">
      <dgm:prSet presAssocID="{8FE9269B-1CC7-4790-A7D7-A3205401BB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AC130E-4607-4E11-8F2A-A8521AF7913A}" type="pres">
      <dgm:prSet presAssocID="{8FE9269B-1CC7-4790-A7D7-A3205401BBE3}" presName="dummyMaxCanvas" presStyleCnt="0">
        <dgm:presLayoutVars/>
      </dgm:prSet>
      <dgm:spPr/>
    </dgm:pt>
    <dgm:pt modelId="{7DCAD9E1-7E74-4710-BD34-AF537C4FBD78}" type="pres">
      <dgm:prSet presAssocID="{8FE9269B-1CC7-4790-A7D7-A3205401BBE3}" presName="ThreeNodes_1" presStyleLbl="node1" presStyleIdx="0" presStyleCnt="3" custScaleY="57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4100F-4FFA-4CF0-A93C-977459CB5C79}" type="pres">
      <dgm:prSet presAssocID="{8FE9269B-1CC7-4790-A7D7-A3205401BBE3}" presName="ThreeNodes_2" presStyleLbl="node1" presStyleIdx="1" presStyleCnt="3" custScaleY="63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EE0E-4EB8-40E2-B571-472E51B56638}" type="pres">
      <dgm:prSet presAssocID="{8FE9269B-1CC7-4790-A7D7-A3205401BBE3}" presName="ThreeNodes_3" presStyleLbl="node1" presStyleIdx="2" presStyleCnt="3" custScaleY="50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29147-BF26-43BC-A468-8BEFDE3865EA}" type="pres">
      <dgm:prSet presAssocID="{8FE9269B-1CC7-4790-A7D7-A3205401BB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F2DB0-B7CC-4C74-A5E2-11B36DA40B70}" type="pres">
      <dgm:prSet presAssocID="{8FE9269B-1CC7-4790-A7D7-A3205401BB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5AA3C-0254-4554-B3D5-11560B2C2704}" type="pres">
      <dgm:prSet presAssocID="{8FE9269B-1CC7-4790-A7D7-A3205401BB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5930-E554-4F31-B0FE-CABEF5D9FE5C}" type="pres">
      <dgm:prSet presAssocID="{8FE9269B-1CC7-4790-A7D7-A3205401BB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FEB1B-F103-4334-ABA0-EAC0111D0C73}" type="pres">
      <dgm:prSet presAssocID="{8FE9269B-1CC7-4790-A7D7-A3205401BB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9CFC0-3101-493B-91C0-4E1A1D726777}" type="presOf" srcId="{8DC66039-B009-49C8-9564-9C116C296B28}" destId="{7DCAD9E1-7E74-4710-BD34-AF537C4FBD78}" srcOrd="0" destOrd="0" presId="urn:microsoft.com/office/officeart/2005/8/layout/vProcess5"/>
    <dgm:cxn modelId="{5D62DE74-0AF3-46D2-A2FE-BAB0F00B2AE5}" type="presOf" srcId="{8DC66039-B009-49C8-9564-9C116C296B28}" destId="{3945AA3C-0254-4554-B3D5-11560B2C2704}" srcOrd="1" destOrd="0" presId="urn:microsoft.com/office/officeart/2005/8/layout/vProcess5"/>
    <dgm:cxn modelId="{E8C2E075-A67B-44A0-82A4-26FC12386F44}" srcId="{8FE9269B-1CC7-4790-A7D7-A3205401BBE3}" destId="{703617C2-7226-4A4E-BD8C-E33D6E769D79}" srcOrd="1" destOrd="0" parTransId="{5996CE6B-939F-4BF7-9260-6FC40E897024}" sibTransId="{53BB2234-6387-436D-8D28-77B90543B120}"/>
    <dgm:cxn modelId="{DF36144C-D6FE-4B68-BCAF-446503C4895E}" srcId="{8FE9269B-1CC7-4790-A7D7-A3205401BBE3}" destId="{8DC66039-B009-49C8-9564-9C116C296B28}" srcOrd="0" destOrd="0" parTransId="{FEC8A455-876C-42F0-AB64-8185FB108A74}" sibTransId="{AB7C4618-233A-4C94-8067-47FDB10E3400}"/>
    <dgm:cxn modelId="{D0BA6DA8-E91B-4452-BC5A-7AABBB91F41A}" srcId="{8FE9269B-1CC7-4790-A7D7-A3205401BBE3}" destId="{5F3FBC16-65AF-498A-A0F7-6EFDC765D284}" srcOrd="2" destOrd="0" parTransId="{1B7D9435-AA33-4A6E-9606-38C596539DE5}" sibTransId="{D8CE2473-BE64-40C8-B3F9-9A2D06EC5594}"/>
    <dgm:cxn modelId="{EB48EB68-672C-4290-8C10-171A83994580}" type="presOf" srcId="{AB7C4618-233A-4C94-8067-47FDB10E3400}" destId="{E4F29147-BF26-43BC-A468-8BEFDE3865EA}" srcOrd="0" destOrd="0" presId="urn:microsoft.com/office/officeart/2005/8/layout/vProcess5"/>
    <dgm:cxn modelId="{5EB70536-E058-40BB-8D7F-CD59039F1038}" type="presOf" srcId="{5F3FBC16-65AF-498A-A0F7-6EFDC765D284}" destId="{DB8FEE0E-4EB8-40E2-B571-472E51B56638}" srcOrd="0" destOrd="0" presId="urn:microsoft.com/office/officeart/2005/8/layout/vProcess5"/>
    <dgm:cxn modelId="{0D22FCC4-564F-4165-BF01-E3F7A3B3BEAF}" type="presOf" srcId="{703617C2-7226-4A4E-BD8C-E33D6E769D79}" destId="{AC14100F-4FFA-4CF0-A93C-977459CB5C79}" srcOrd="0" destOrd="0" presId="urn:microsoft.com/office/officeart/2005/8/layout/vProcess5"/>
    <dgm:cxn modelId="{92B16155-D7DA-496F-B2D9-13E429D2FFF8}" type="presOf" srcId="{703617C2-7226-4A4E-BD8C-E33D6E769D79}" destId="{46BE5930-E554-4F31-B0FE-CABEF5D9FE5C}" srcOrd="1" destOrd="0" presId="urn:microsoft.com/office/officeart/2005/8/layout/vProcess5"/>
    <dgm:cxn modelId="{531E0878-00B7-4684-8077-91E3B4EDAA70}" type="presOf" srcId="{5F3FBC16-65AF-498A-A0F7-6EFDC765D284}" destId="{D73FEB1B-F103-4334-ABA0-EAC0111D0C73}" srcOrd="1" destOrd="0" presId="urn:microsoft.com/office/officeart/2005/8/layout/vProcess5"/>
    <dgm:cxn modelId="{B536A965-B6F5-4A44-B4CB-DDF3E0E71AA4}" type="presOf" srcId="{53BB2234-6387-436D-8D28-77B90543B120}" destId="{2C8F2DB0-B7CC-4C74-A5E2-11B36DA40B70}" srcOrd="0" destOrd="0" presId="urn:microsoft.com/office/officeart/2005/8/layout/vProcess5"/>
    <dgm:cxn modelId="{3694D052-1513-4D99-B600-792067427F3C}" type="presOf" srcId="{8FE9269B-1CC7-4790-A7D7-A3205401BBE3}" destId="{BA975A22-2EBC-4BA6-8866-0F5AA9E35A6A}" srcOrd="0" destOrd="0" presId="urn:microsoft.com/office/officeart/2005/8/layout/vProcess5"/>
    <dgm:cxn modelId="{A9FA5340-6F9A-4630-B04C-03B7B8245300}" type="presParOf" srcId="{BA975A22-2EBC-4BA6-8866-0F5AA9E35A6A}" destId="{15AC130E-4607-4E11-8F2A-A8521AF7913A}" srcOrd="0" destOrd="0" presId="urn:microsoft.com/office/officeart/2005/8/layout/vProcess5"/>
    <dgm:cxn modelId="{0904E304-B583-4871-9F05-0E940E1F8A15}" type="presParOf" srcId="{BA975A22-2EBC-4BA6-8866-0F5AA9E35A6A}" destId="{7DCAD9E1-7E74-4710-BD34-AF537C4FBD78}" srcOrd="1" destOrd="0" presId="urn:microsoft.com/office/officeart/2005/8/layout/vProcess5"/>
    <dgm:cxn modelId="{10C3568D-45E3-4363-BCA2-2B416D115730}" type="presParOf" srcId="{BA975A22-2EBC-4BA6-8866-0F5AA9E35A6A}" destId="{AC14100F-4FFA-4CF0-A93C-977459CB5C79}" srcOrd="2" destOrd="0" presId="urn:microsoft.com/office/officeart/2005/8/layout/vProcess5"/>
    <dgm:cxn modelId="{0BDF6A2D-CB55-46DC-B107-0D8D36E56915}" type="presParOf" srcId="{BA975A22-2EBC-4BA6-8866-0F5AA9E35A6A}" destId="{DB8FEE0E-4EB8-40E2-B571-472E51B56638}" srcOrd="3" destOrd="0" presId="urn:microsoft.com/office/officeart/2005/8/layout/vProcess5"/>
    <dgm:cxn modelId="{DA73CD5F-454A-439D-AED7-E8A7072FEB1D}" type="presParOf" srcId="{BA975A22-2EBC-4BA6-8866-0F5AA9E35A6A}" destId="{E4F29147-BF26-43BC-A468-8BEFDE3865EA}" srcOrd="4" destOrd="0" presId="urn:microsoft.com/office/officeart/2005/8/layout/vProcess5"/>
    <dgm:cxn modelId="{2BF9442E-9427-4817-93E9-7B9E231ED097}" type="presParOf" srcId="{BA975A22-2EBC-4BA6-8866-0F5AA9E35A6A}" destId="{2C8F2DB0-B7CC-4C74-A5E2-11B36DA40B70}" srcOrd="5" destOrd="0" presId="urn:microsoft.com/office/officeart/2005/8/layout/vProcess5"/>
    <dgm:cxn modelId="{94CC4869-D57F-45FB-AB01-9AC03DD95533}" type="presParOf" srcId="{BA975A22-2EBC-4BA6-8866-0F5AA9E35A6A}" destId="{3945AA3C-0254-4554-B3D5-11560B2C2704}" srcOrd="6" destOrd="0" presId="urn:microsoft.com/office/officeart/2005/8/layout/vProcess5"/>
    <dgm:cxn modelId="{75A5759F-00EE-4EDD-A096-FF2DB377DC73}" type="presParOf" srcId="{BA975A22-2EBC-4BA6-8866-0F5AA9E35A6A}" destId="{46BE5930-E554-4F31-B0FE-CABEF5D9FE5C}" srcOrd="7" destOrd="0" presId="urn:microsoft.com/office/officeart/2005/8/layout/vProcess5"/>
    <dgm:cxn modelId="{D1A68524-E67E-4F1D-A3ED-33F3D810DAFE}" type="presParOf" srcId="{BA975A22-2EBC-4BA6-8866-0F5AA9E35A6A}" destId="{D73FEB1B-F103-4334-ABA0-EAC0111D0C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9269B-1CC7-4790-A7D7-A3205401BB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66039-B009-49C8-9564-9C116C296B2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Preparation of data set</a:t>
          </a:r>
          <a:endParaRPr lang="en-US" dirty="0"/>
        </a:p>
      </dgm:t>
    </dgm:pt>
    <dgm:pt modelId="{FEC8A455-876C-42F0-AB64-8185FB108A74}" type="parTrans" cxnId="{DF36144C-D6FE-4B68-BCAF-446503C4895E}">
      <dgm:prSet/>
      <dgm:spPr/>
      <dgm:t>
        <a:bodyPr/>
        <a:lstStyle/>
        <a:p>
          <a:endParaRPr lang="en-US"/>
        </a:p>
      </dgm:t>
    </dgm:pt>
    <dgm:pt modelId="{AB7C4618-233A-4C94-8067-47FDB10E3400}" type="sibTrans" cxnId="{DF36144C-D6FE-4B68-BCAF-446503C4895E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703617C2-7226-4A4E-BD8C-E33D6E769D7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Uploading the file</a:t>
          </a:r>
          <a:endParaRPr lang="en-US" dirty="0"/>
        </a:p>
      </dgm:t>
    </dgm:pt>
    <dgm:pt modelId="{5996CE6B-939F-4BF7-9260-6FC40E897024}" type="parTrans" cxnId="{E8C2E075-A67B-44A0-82A4-26FC12386F44}">
      <dgm:prSet/>
      <dgm:spPr/>
      <dgm:t>
        <a:bodyPr/>
        <a:lstStyle/>
        <a:p>
          <a:endParaRPr lang="en-US"/>
        </a:p>
      </dgm:t>
    </dgm:pt>
    <dgm:pt modelId="{53BB2234-6387-436D-8D28-77B90543B120}" type="sibTrans" cxnId="{E8C2E075-A67B-44A0-82A4-26FC12386F44}">
      <dgm:prSet/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5F3FBC16-65AF-498A-A0F7-6EFDC765D28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Variable mapping</a:t>
          </a:r>
          <a:endParaRPr lang="en-US" dirty="0"/>
        </a:p>
      </dgm:t>
    </dgm:pt>
    <dgm:pt modelId="{1B7D9435-AA33-4A6E-9606-38C596539DE5}" type="parTrans" cxnId="{D0BA6DA8-E91B-4452-BC5A-7AABBB91F41A}">
      <dgm:prSet/>
      <dgm:spPr/>
      <dgm:t>
        <a:bodyPr/>
        <a:lstStyle/>
        <a:p>
          <a:endParaRPr lang="en-US"/>
        </a:p>
      </dgm:t>
    </dgm:pt>
    <dgm:pt modelId="{D8CE2473-BE64-40C8-B3F9-9A2D06EC5594}" type="sibTrans" cxnId="{D0BA6DA8-E91B-4452-BC5A-7AABBB91F41A}">
      <dgm:prSet/>
      <dgm:spPr/>
      <dgm:t>
        <a:bodyPr/>
        <a:lstStyle/>
        <a:p>
          <a:endParaRPr lang="en-US"/>
        </a:p>
      </dgm:t>
    </dgm:pt>
    <dgm:pt modelId="{BA975A22-2EBC-4BA6-8866-0F5AA9E35A6A}" type="pres">
      <dgm:prSet presAssocID="{8FE9269B-1CC7-4790-A7D7-A3205401BB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AC130E-4607-4E11-8F2A-A8521AF7913A}" type="pres">
      <dgm:prSet presAssocID="{8FE9269B-1CC7-4790-A7D7-A3205401BBE3}" presName="dummyMaxCanvas" presStyleCnt="0">
        <dgm:presLayoutVars/>
      </dgm:prSet>
      <dgm:spPr/>
    </dgm:pt>
    <dgm:pt modelId="{7DCAD9E1-7E74-4710-BD34-AF537C4FBD78}" type="pres">
      <dgm:prSet presAssocID="{8FE9269B-1CC7-4790-A7D7-A3205401BBE3}" presName="ThreeNodes_1" presStyleLbl="node1" presStyleIdx="0" presStyleCnt="3" custScaleY="57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4100F-4FFA-4CF0-A93C-977459CB5C79}" type="pres">
      <dgm:prSet presAssocID="{8FE9269B-1CC7-4790-A7D7-A3205401BBE3}" presName="ThreeNodes_2" presStyleLbl="node1" presStyleIdx="1" presStyleCnt="3" custScaleY="63954" custLinFactNeighborX="-2464" custLinFactNeighborY="3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EE0E-4EB8-40E2-B571-472E51B56638}" type="pres">
      <dgm:prSet presAssocID="{8FE9269B-1CC7-4790-A7D7-A3205401BBE3}" presName="ThreeNodes_3" presStyleLbl="node1" presStyleIdx="2" presStyleCnt="3" custScaleY="50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29147-BF26-43BC-A468-8BEFDE3865EA}" type="pres">
      <dgm:prSet presAssocID="{8FE9269B-1CC7-4790-A7D7-A3205401BB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F2DB0-B7CC-4C74-A5E2-11B36DA40B70}" type="pres">
      <dgm:prSet presAssocID="{8FE9269B-1CC7-4790-A7D7-A3205401BB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5AA3C-0254-4554-B3D5-11560B2C2704}" type="pres">
      <dgm:prSet presAssocID="{8FE9269B-1CC7-4790-A7D7-A3205401BB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5930-E554-4F31-B0FE-CABEF5D9FE5C}" type="pres">
      <dgm:prSet presAssocID="{8FE9269B-1CC7-4790-A7D7-A3205401BB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FEB1B-F103-4334-ABA0-EAC0111D0C73}" type="pres">
      <dgm:prSet presAssocID="{8FE9269B-1CC7-4790-A7D7-A3205401BB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A73D5-17AE-47FC-A137-6DA46CEE50DE}" type="presOf" srcId="{53BB2234-6387-436D-8D28-77B90543B120}" destId="{2C8F2DB0-B7CC-4C74-A5E2-11B36DA40B70}" srcOrd="0" destOrd="0" presId="urn:microsoft.com/office/officeart/2005/8/layout/vProcess5"/>
    <dgm:cxn modelId="{E0E35699-7320-42C6-A419-C60521556A51}" type="presOf" srcId="{8DC66039-B009-49C8-9564-9C116C296B28}" destId="{3945AA3C-0254-4554-B3D5-11560B2C2704}" srcOrd="1" destOrd="0" presId="urn:microsoft.com/office/officeart/2005/8/layout/vProcess5"/>
    <dgm:cxn modelId="{E8C2E075-A67B-44A0-82A4-26FC12386F44}" srcId="{8FE9269B-1CC7-4790-A7D7-A3205401BBE3}" destId="{703617C2-7226-4A4E-BD8C-E33D6E769D79}" srcOrd="1" destOrd="0" parTransId="{5996CE6B-939F-4BF7-9260-6FC40E897024}" sibTransId="{53BB2234-6387-436D-8D28-77B90543B120}"/>
    <dgm:cxn modelId="{530285F4-E5D3-4715-AE40-D1D392C3C4A0}" type="presOf" srcId="{8DC66039-B009-49C8-9564-9C116C296B28}" destId="{7DCAD9E1-7E74-4710-BD34-AF537C4FBD78}" srcOrd="0" destOrd="0" presId="urn:microsoft.com/office/officeart/2005/8/layout/vProcess5"/>
    <dgm:cxn modelId="{A2BDDB58-C386-477F-BFB5-562F8354AECD}" type="presOf" srcId="{8FE9269B-1CC7-4790-A7D7-A3205401BBE3}" destId="{BA975A22-2EBC-4BA6-8866-0F5AA9E35A6A}" srcOrd="0" destOrd="0" presId="urn:microsoft.com/office/officeart/2005/8/layout/vProcess5"/>
    <dgm:cxn modelId="{DF36144C-D6FE-4B68-BCAF-446503C4895E}" srcId="{8FE9269B-1CC7-4790-A7D7-A3205401BBE3}" destId="{8DC66039-B009-49C8-9564-9C116C296B28}" srcOrd="0" destOrd="0" parTransId="{FEC8A455-876C-42F0-AB64-8185FB108A74}" sibTransId="{AB7C4618-233A-4C94-8067-47FDB10E3400}"/>
    <dgm:cxn modelId="{D0BA6DA8-E91B-4452-BC5A-7AABBB91F41A}" srcId="{8FE9269B-1CC7-4790-A7D7-A3205401BBE3}" destId="{5F3FBC16-65AF-498A-A0F7-6EFDC765D284}" srcOrd="2" destOrd="0" parTransId="{1B7D9435-AA33-4A6E-9606-38C596539DE5}" sibTransId="{D8CE2473-BE64-40C8-B3F9-9A2D06EC5594}"/>
    <dgm:cxn modelId="{FE4ABFA9-B698-439E-9EE5-F8F524ABA8B9}" type="presOf" srcId="{703617C2-7226-4A4E-BD8C-E33D6E769D79}" destId="{AC14100F-4FFA-4CF0-A93C-977459CB5C79}" srcOrd="0" destOrd="0" presId="urn:microsoft.com/office/officeart/2005/8/layout/vProcess5"/>
    <dgm:cxn modelId="{4AD2412A-6853-406B-912D-CD4B64BA8855}" type="presOf" srcId="{5F3FBC16-65AF-498A-A0F7-6EFDC765D284}" destId="{D73FEB1B-F103-4334-ABA0-EAC0111D0C73}" srcOrd="1" destOrd="0" presId="urn:microsoft.com/office/officeart/2005/8/layout/vProcess5"/>
    <dgm:cxn modelId="{A89540E0-ED17-4351-8C52-FB59980C7511}" type="presOf" srcId="{703617C2-7226-4A4E-BD8C-E33D6E769D79}" destId="{46BE5930-E554-4F31-B0FE-CABEF5D9FE5C}" srcOrd="1" destOrd="0" presId="urn:microsoft.com/office/officeart/2005/8/layout/vProcess5"/>
    <dgm:cxn modelId="{5E12892F-BDE3-4EE8-BEEB-F06233544BD6}" type="presOf" srcId="{5F3FBC16-65AF-498A-A0F7-6EFDC765D284}" destId="{DB8FEE0E-4EB8-40E2-B571-472E51B56638}" srcOrd="0" destOrd="0" presId="urn:microsoft.com/office/officeart/2005/8/layout/vProcess5"/>
    <dgm:cxn modelId="{5B305DA1-CB3F-47A6-A024-FFEEC2A0E0BD}" type="presOf" srcId="{AB7C4618-233A-4C94-8067-47FDB10E3400}" destId="{E4F29147-BF26-43BC-A468-8BEFDE3865EA}" srcOrd="0" destOrd="0" presId="urn:microsoft.com/office/officeart/2005/8/layout/vProcess5"/>
    <dgm:cxn modelId="{03B6C4A0-0874-4A4E-90CF-501ED8CA9B08}" type="presParOf" srcId="{BA975A22-2EBC-4BA6-8866-0F5AA9E35A6A}" destId="{15AC130E-4607-4E11-8F2A-A8521AF7913A}" srcOrd="0" destOrd="0" presId="urn:microsoft.com/office/officeart/2005/8/layout/vProcess5"/>
    <dgm:cxn modelId="{F643F699-A018-48A6-8AE6-E964BBA041F5}" type="presParOf" srcId="{BA975A22-2EBC-4BA6-8866-0F5AA9E35A6A}" destId="{7DCAD9E1-7E74-4710-BD34-AF537C4FBD78}" srcOrd="1" destOrd="0" presId="urn:microsoft.com/office/officeart/2005/8/layout/vProcess5"/>
    <dgm:cxn modelId="{E89CFA78-8266-44C3-B637-0DC5408875F0}" type="presParOf" srcId="{BA975A22-2EBC-4BA6-8866-0F5AA9E35A6A}" destId="{AC14100F-4FFA-4CF0-A93C-977459CB5C79}" srcOrd="2" destOrd="0" presId="urn:microsoft.com/office/officeart/2005/8/layout/vProcess5"/>
    <dgm:cxn modelId="{852D2954-F857-4663-BB57-1A971DED652A}" type="presParOf" srcId="{BA975A22-2EBC-4BA6-8866-0F5AA9E35A6A}" destId="{DB8FEE0E-4EB8-40E2-B571-472E51B56638}" srcOrd="3" destOrd="0" presId="urn:microsoft.com/office/officeart/2005/8/layout/vProcess5"/>
    <dgm:cxn modelId="{A24D478F-D881-46C8-A63D-021178FA758B}" type="presParOf" srcId="{BA975A22-2EBC-4BA6-8866-0F5AA9E35A6A}" destId="{E4F29147-BF26-43BC-A468-8BEFDE3865EA}" srcOrd="4" destOrd="0" presId="urn:microsoft.com/office/officeart/2005/8/layout/vProcess5"/>
    <dgm:cxn modelId="{A6771554-1388-488D-8CC3-04DF2B70C551}" type="presParOf" srcId="{BA975A22-2EBC-4BA6-8866-0F5AA9E35A6A}" destId="{2C8F2DB0-B7CC-4C74-A5E2-11B36DA40B70}" srcOrd="5" destOrd="0" presId="urn:microsoft.com/office/officeart/2005/8/layout/vProcess5"/>
    <dgm:cxn modelId="{38A72237-C65F-4D70-9650-301240B6E7EE}" type="presParOf" srcId="{BA975A22-2EBC-4BA6-8866-0F5AA9E35A6A}" destId="{3945AA3C-0254-4554-B3D5-11560B2C2704}" srcOrd="6" destOrd="0" presId="urn:microsoft.com/office/officeart/2005/8/layout/vProcess5"/>
    <dgm:cxn modelId="{78276B13-9568-47CA-8F72-ADF5D4B967E5}" type="presParOf" srcId="{BA975A22-2EBC-4BA6-8866-0F5AA9E35A6A}" destId="{46BE5930-E554-4F31-B0FE-CABEF5D9FE5C}" srcOrd="7" destOrd="0" presId="urn:microsoft.com/office/officeart/2005/8/layout/vProcess5"/>
    <dgm:cxn modelId="{855C230C-34C4-45E0-86E5-50EDBAFB3C45}" type="presParOf" srcId="{BA975A22-2EBC-4BA6-8866-0F5AA9E35A6A}" destId="{D73FEB1B-F103-4334-ABA0-EAC0111D0C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AD9E1-7E74-4710-BD34-AF537C4FBD78}">
      <dsp:nvSpPr>
        <dsp:cNvPr id="0" name=""/>
        <dsp:cNvSpPr/>
      </dsp:nvSpPr>
      <dsp:spPr>
        <a:xfrm>
          <a:off x="0" y="284149"/>
          <a:ext cx="6477000" cy="75758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FF00"/>
              </a:solidFill>
            </a:rPr>
            <a:t>Preparation of data set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22189" y="306338"/>
        <a:ext cx="5079561" cy="713203"/>
      </dsp:txXfrm>
    </dsp:sp>
    <dsp:sp modelId="{AC14100F-4FFA-4CF0-A93C-977459CB5C79}">
      <dsp:nvSpPr>
        <dsp:cNvPr id="0" name=""/>
        <dsp:cNvSpPr/>
      </dsp:nvSpPr>
      <dsp:spPr>
        <a:xfrm>
          <a:off x="571499" y="1785823"/>
          <a:ext cx="6477000" cy="84795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FF00"/>
              </a:solidFill>
            </a:rPr>
            <a:t>Uploading the file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596335" y="1810659"/>
        <a:ext cx="4994005" cy="798281"/>
      </dsp:txXfrm>
    </dsp:sp>
    <dsp:sp modelId="{DB8FEE0E-4EB8-40E2-B571-472E51B56638}">
      <dsp:nvSpPr>
        <dsp:cNvPr id="0" name=""/>
        <dsp:cNvSpPr/>
      </dsp:nvSpPr>
      <dsp:spPr>
        <a:xfrm>
          <a:off x="1142999" y="3422824"/>
          <a:ext cx="6477000" cy="66767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FFFF00"/>
              </a:solidFill>
            </a:rPr>
            <a:t>Variable mapping</a:t>
          </a:r>
          <a:endParaRPr lang="en-US" sz="2900" kern="1200" dirty="0">
            <a:solidFill>
              <a:srgbClr val="FFFF00"/>
            </a:solidFill>
          </a:endParaRPr>
        </a:p>
      </dsp:txBody>
      <dsp:txXfrm>
        <a:off x="1162554" y="3442379"/>
        <a:ext cx="5004567" cy="628563"/>
      </dsp:txXfrm>
    </dsp:sp>
    <dsp:sp modelId="{E4F29147-BF26-43BC-A468-8BEFDE3865EA}">
      <dsp:nvSpPr>
        <dsp:cNvPr id="0" name=""/>
        <dsp:cNvSpPr/>
      </dsp:nvSpPr>
      <dsp:spPr>
        <a:xfrm>
          <a:off x="5615177" y="1005459"/>
          <a:ext cx="861822" cy="861822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09087" y="1005459"/>
        <a:ext cx="474002" cy="648521"/>
      </dsp:txXfrm>
    </dsp:sp>
    <dsp:sp modelId="{2C8F2DB0-B7CC-4C74-A5E2-11B36DA40B70}">
      <dsp:nvSpPr>
        <dsp:cNvPr id="0" name=""/>
        <dsp:cNvSpPr/>
      </dsp:nvSpPr>
      <dsp:spPr>
        <a:xfrm>
          <a:off x="6186677" y="2543480"/>
          <a:ext cx="861822" cy="861822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80587" y="2543480"/>
        <a:ext cx="474002" cy="648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AD9E1-7E74-4710-BD34-AF537C4FBD78}">
      <dsp:nvSpPr>
        <dsp:cNvPr id="0" name=""/>
        <dsp:cNvSpPr/>
      </dsp:nvSpPr>
      <dsp:spPr>
        <a:xfrm>
          <a:off x="0" y="200864"/>
          <a:ext cx="5116830" cy="53553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Preparation of data set</a:t>
          </a:r>
          <a:endParaRPr lang="en-US" sz="2000" kern="1200" dirty="0"/>
        </a:p>
      </dsp:txBody>
      <dsp:txXfrm>
        <a:off x="15685" y="216549"/>
        <a:ext cx="4128986" cy="504161"/>
      </dsp:txXfrm>
    </dsp:sp>
    <dsp:sp modelId="{AC14100F-4FFA-4CF0-A93C-977459CB5C79}">
      <dsp:nvSpPr>
        <dsp:cNvPr id="0" name=""/>
        <dsp:cNvSpPr/>
      </dsp:nvSpPr>
      <dsp:spPr>
        <a:xfrm>
          <a:off x="325406" y="1295402"/>
          <a:ext cx="5116830" cy="59941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Uploading the file</a:t>
          </a:r>
          <a:endParaRPr lang="en-US" sz="2000" kern="1200" dirty="0"/>
        </a:p>
      </dsp:txBody>
      <dsp:txXfrm>
        <a:off x="342962" y="1312958"/>
        <a:ext cx="4021014" cy="564303"/>
      </dsp:txXfrm>
    </dsp:sp>
    <dsp:sp modelId="{DB8FEE0E-4EB8-40E2-B571-472E51B56638}">
      <dsp:nvSpPr>
        <dsp:cNvPr id="0" name=""/>
        <dsp:cNvSpPr/>
      </dsp:nvSpPr>
      <dsp:spPr>
        <a:xfrm>
          <a:off x="902969" y="2419581"/>
          <a:ext cx="5116830" cy="4719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Variable mapping</a:t>
          </a:r>
          <a:endParaRPr lang="en-US" sz="2000" kern="1200" dirty="0"/>
        </a:p>
      </dsp:txBody>
      <dsp:txXfrm>
        <a:off x="916793" y="2433405"/>
        <a:ext cx="4028478" cy="444328"/>
      </dsp:txXfrm>
    </dsp:sp>
    <dsp:sp modelId="{E4F29147-BF26-43BC-A468-8BEFDE3865EA}">
      <dsp:nvSpPr>
        <dsp:cNvPr id="0" name=""/>
        <dsp:cNvSpPr/>
      </dsp:nvSpPr>
      <dsp:spPr>
        <a:xfrm>
          <a:off x="4507611" y="710755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644685" y="710755"/>
        <a:ext cx="335071" cy="458437"/>
      </dsp:txXfrm>
    </dsp:sp>
    <dsp:sp modelId="{2C8F2DB0-B7CC-4C74-A5E2-11B36DA40B70}">
      <dsp:nvSpPr>
        <dsp:cNvPr id="0" name=""/>
        <dsp:cNvSpPr/>
      </dsp:nvSpPr>
      <dsp:spPr>
        <a:xfrm>
          <a:off x="4959096" y="1797977"/>
          <a:ext cx="609219" cy="609219"/>
        </a:xfrm>
        <a:prstGeom prst="downArrow">
          <a:avLst>
            <a:gd name="adj1" fmla="val 55000"/>
            <a:gd name="adj2" fmla="val 45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096170" y="1797977"/>
        <a:ext cx="335071" cy="458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0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honutrition.shinyapps.io/anthr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419600"/>
            <a:ext cx="5715000" cy="12954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Dr. </a:t>
            </a:r>
            <a:r>
              <a:rPr lang="en-US" dirty="0" err="1" smtClean="0">
                <a:solidFill>
                  <a:srgbClr val="FFFF00"/>
                </a:solidFill>
              </a:rPr>
              <a:t>Sudhir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Verma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SR,CFM, </a:t>
            </a:r>
            <a:r>
              <a:rPr lang="en-US" dirty="0" err="1" smtClean="0">
                <a:solidFill>
                  <a:srgbClr val="FFFF00"/>
                </a:solidFill>
              </a:rPr>
              <a:t>AIIMS,Bhopal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2209800"/>
            <a:ext cx="8001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Anthro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Survey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Analyser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5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Data preparation </a:t>
            </a:r>
            <a:r>
              <a:rPr lang="en-US" sz="4000" b="1" dirty="0" smtClean="0">
                <a:solidFill>
                  <a:srgbClr val="C00000"/>
                </a:solidFill>
              </a:rPr>
              <a:t>….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10" b="59325"/>
          <a:stretch/>
        </p:blipFill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410286" y="1866900"/>
            <a:ext cx="951914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Data preparation </a:t>
            </a:r>
            <a:r>
              <a:rPr lang="en-US" sz="4000" b="1" dirty="0" smtClean="0">
                <a:solidFill>
                  <a:srgbClr val="C00000"/>
                </a:solidFill>
              </a:rPr>
              <a:t>…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89" b="34921"/>
          <a:stretch/>
        </p:blipFill>
        <p:spPr bwMode="auto">
          <a:xfrm>
            <a:off x="457200" y="1543050"/>
            <a:ext cx="8215086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912034" y="2209800"/>
            <a:ext cx="1219200" cy="419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Data preparation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-769" r="51027" b="44692"/>
          <a:stretch/>
        </p:blipFill>
        <p:spPr bwMode="auto">
          <a:xfrm>
            <a:off x="152400" y="1371600"/>
            <a:ext cx="871728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8382000" y="5791200"/>
            <a:ext cx="3810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752600" y="3053862"/>
            <a:ext cx="1143000" cy="4572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Data preparation 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54" b="26154"/>
          <a:stretch/>
        </p:blipFill>
        <p:spPr bwMode="auto">
          <a:xfrm>
            <a:off x="457200" y="13716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4038600" y="3276600"/>
            <a:ext cx="4572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Data preparation </a:t>
            </a:r>
            <a:r>
              <a:rPr lang="en-US" sz="4000" b="1" dirty="0" smtClean="0">
                <a:solidFill>
                  <a:srgbClr val="C00000"/>
                </a:solidFill>
              </a:rPr>
              <a:t>….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35318" r="18894" b="32341"/>
          <a:stretch/>
        </p:blipFill>
        <p:spPr bwMode="auto">
          <a:xfrm>
            <a:off x="381000" y="1371600"/>
            <a:ext cx="8570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43200" y="4495800"/>
            <a:ext cx="1066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File Preparation….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i="1" dirty="0" smtClean="0"/>
              <a:t>. Age </a:t>
            </a:r>
            <a:r>
              <a:rPr lang="en-US" sz="2400" i="1" dirty="0"/>
              <a:t>related variables: 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  Compulsory</a:t>
            </a:r>
            <a:r>
              <a:rPr lang="en-US" sz="2400" dirty="0" smtClean="0"/>
              <a:t> </a:t>
            </a:r>
            <a:r>
              <a:rPr lang="en-US" sz="2400" dirty="0"/>
              <a:t>Date of birth AND Date of visit: DD/MM/YYYY or </a:t>
            </a:r>
            <a:r>
              <a:rPr lang="en-US" sz="2400" dirty="0" smtClean="0"/>
              <a:t>       MM/DD/YYYY.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2. </a:t>
            </a:r>
            <a:r>
              <a:rPr lang="en-US" sz="2400" i="1" dirty="0" smtClean="0"/>
              <a:t>Sex :</a:t>
            </a:r>
          </a:p>
          <a:p>
            <a:pPr marL="0" indent="0">
              <a:buNone/>
            </a:pPr>
            <a:r>
              <a:rPr lang="en-US" sz="2400" dirty="0" smtClean="0"/>
              <a:t>    For </a:t>
            </a:r>
            <a:r>
              <a:rPr lang="en-US" sz="2400" dirty="0"/>
              <a:t>male (1/”M”/”m”) and for female (2/”F”/”f</a:t>
            </a:r>
            <a:r>
              <a:rPr lang="en-US" sz="2400" dirty="0" smtClean="0"/>
              <a:t>”).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i="1" dirty="0" smtClean="0"/>
              <a:t>Weight: </a:t>
            </a:r>
          </a:p>
          <a:p>
            <a:pPr marL="0" indent="0">
              <a:buNone/>
            </a:pPr>
            <a:r>
              <a:rPr lang="en-US" sz="2400" dirty="0"/>
              <a:t>Numeric, float value (in kilograms). Limited between 0.9-58.0kg.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7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File Preparation….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i="1" dirty="0" smtClean="0"/>
              <a:t>4.Length </a:t>
            </a:r>
            <a:r>
              <a:rPr lang="en-US" sz="2400" i="1" dirty="0"/>
              <a:t>or height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dirty="0" smtClean="0"/>
              <a:t>Numeric </a:t>
            </a:r>
            <a:r>
              <a:rPr lang="en-US" sz="2400" dirty="0"/>
              <a:t>(in </a:t>
            </a:r>
            <a:r>
              <a:rPr lang="en-US" sz="2400" dirty="0" err="1"/>
              <a:t>centimetres</a:t>
            </a:r>
            <a:r>
              <a:rPr lang="en-US" sz="2400" dirty="0"/>
              <a:t>). Limited between </a:t>
            </a:r>
            <a:r>
              <a:rPr lang="en-US" sz="2400" dirty="0" smtClean="0"/>
              <a:t>38.0-150.0 cm.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5. </a:t>
            </a:r>
            <a:r>
              <a:rPr lang="en-US" sz="2400" i="1" dirty="0" smtClean="0"/>
              <a:t>Height </a:t>
            </a:r>
            <a:r>
              <a:rPr lang="en-US" sz="2400" i="1" dirty="0"/>
              <a:t>or length </a:t>
            </a:r>
            <a:r>
              <a:rPr lang="en-US" sz="2400" i="1" dirty="0" smtClean="0"/>
              <a:t>measurement:</a:t>
            </a:r>
          </a:p>
          <a:p>
            <a:pPr marL="0" indent="0">
              <a:buNone/>
            </a:pPr>
            <a:endParaRPr lang="en-US" sz="2400" i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Recumbent </a:t>
            </a:r>
            <a:r>
              <a:rPr lang="en-US" sz="2400" dirty="0"/>
              <a:t>length is used for children aged less than 731 days and standing height for those aged 731 or more days.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the tool automatically adjusts the length/height of each child when calculating z-scores by adding </a:t>
            </a:r>
            <a:r>
              <a:rPr lang="en-US" sz="2400" b="1" dirty="0"/>
              <a:t>0.7cm</a:t>
            </a:r>
            <a:r>
              <a:rPr lang="en-US" sz="2400" dirty="0"/>
              <a:t> if standing height is measured for children aged </a:t>
            </a:r>
            <a:r>
              <a:rPr lang="en-US" sz="2400" b="1" dirty="0"/>
              <a:t>&lt; 24 months </a:t>
            </a:r>
            <a:r>
              <a:rPr lang="en-US" sz="2400" dirty="0"/>
              <a:t>and subtracting </a:t>
            </a:r>
            <a:r>
              <a:rPr lang="en-US" sz="2400" b="1" dirty="0"/>
              <a:t>0.7cm</a:t>
            </a:r>
            <a:r>
              <a:rPr lang="en-US" sz="2400" dirty="0"/>
              <a:t> if recumbent (lying) length is measured for children aged ≥24 months. </a:t>
            </a:r>
          </a:p>
        </p:txBody>
      </p:sp>
    </p:spTree>
    <p:extLst>
      <p:ext uri="{BB962C8B-B14F-4D97-AF65-F5344CB8AC3E}">
        <p14:creationId xmlns:p14="http://schemas.microsoft.com/office/powerpoint/2010/main" val="30813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File Preparation….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6. </a:t>
            </a:r>
            <a:r>
              <a:rPr lang="en-US" sz="2400" i="1" dirty="0" err="1" smtClean="0"/>
              <a:t>Oedema</a:t>
            </a:r>
            <a:r>
              <a:rPr lang="en-US" sz="2400" i="1" dirty="0" smtClean="0"/>
              <a:t> :</a:t>
            </a:r>
          </a:p>
          <a:p>
            <a:pPr marL="0" indent="0">
              <a:buNone/>
            </a:pPr>
            <a:r>
              <a:rPr lang="en-US" sz="2400" dirty="0" smtClean="0"/>
              <a:t>     Character. For no </a:t>
            </a:r>
            <a:r>
              <a:rPr lang="en-US" sz="2400" dirty="0" err="1" smtClean="0"/>
              <a:t>oedema</a:t>
            </a:r>
            <a:r>
              <a:rPr lang="en-US" sz="2400" dirty="0" smtClean="0"/>
              <a:t> (“N”, “n”, or “2”) and for </a:t>
            </a:r>
            <a:r>
              <a:rPr lang="en-US" sz="2400" dirty="0" err="1" smtClean="0"/>
              <a:t>oedema</a:t>
            </a:r>
            <a:r>
              <a:rPr lang="en-US" sz="2400" dirty="0" smtClean="0"/>
              <a:t>     cases (“Y”, “y”, or “</a:t>
            </a:r>
            <a:r>
              <a:rPr lang="en-US" sz="2400" dirty="0"/>
              <a:t>1”).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7</a:t>
            </a:r>
            <a:r>
              <a:rPr lang="en-US" dirty="0" smtClean="0"/>
              <a:t>. </a:t>
            </a:r>
            <a:r>
              <a:rPr lang="en-US" sz="2400" i="1" dirty="0" smtClean="0"/>
              <a:t>Residence Type :</a:t>
            </a:r>
          </a:p>
          <a:p>
            <a:pPr marL="0" indent="0">
              <a:buNone/>
            </a:pPr>
            <a:r>
              <a:rPr lang="en-US" sz="2400" dirty="0" smtClean="0"/>
              <a:t>      Numeric Or Character. “Rural” or “Urban”.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8. </a:t>
            </a:r>
            <a:r>
              <a:rPr lang="en-US" sz="2400" i="1" dirty="0" smtClean="0"/>
              <a:t>Missing data: 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values such as 9999,9998, etc.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338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Uploading the file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Enter </a:t>
            </a:r>
            <a:r>
              <a:rPr lang="en-US" sz="2400" dirty="0"/>
              <a:t>the following URL in the browser of your preference (e.g. Google Chrome, Mozilla Firefox). </a:t>
            </a:r>
            <a:endParaRPr lang="en-US" sz="2400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whonutrition.shinyapps.io/anthro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Uploading the file…..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r="1276" b="18254"/>
          <a:stretch/>
        </p:blipFill>
        <p:spPr bwMode="auto">
          <a:xfrm>
            <a:off x="457200" y="13716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14800" y="4747846"/>
            <a:ext cx="990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The </a:t>
            </a:r>
            <a:r>
              <a:rPr lang="en-US" dirty="0" err="1"/>
              <a:t>Anthro</a:t>
            </a:r>
            <a:r>
              <a:rPr lang="en-US" dirty="0"/>
              <a:t> Survey </a:t>
            </a:r>
            <a:r>
              <a:rPr lang="en-US" dirty="0" err="1"/>
              <a:t>Analyser</a:t>
            </a:r>
            <a:r>
              <a:rPr lang="en-US" dirty="0"/>
              <a:t> is an online tool developed by the </a:t>
            </a:r>
            <a:r>
              <a:rPr lang="en-US" dirty="0" smtClean="0"/>
              <a:t>   Department </a:t>
            </a:r>
            <a:r>
              <a:rPr lang="en-US" dirty="0"/>
              <a:t>of Nutrition for Health and </a:t>
            </a:r>
            <a:r>
              <a:rPr lang="en-US" dirty="0" smtClean="0"/>
              <a:t>Development WHO.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The </a:t>
            </a:r>
            <a:r>
              <a:rPr lang="en-US" dirty="0"/>
              <a:t>analyses are based on the WHO Child Growth Standards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This version of the tool provides results for </a:t>
            </a:r>
            <a:r>
              <a:rPr lang="en-US" dirty="0" smtClean="0"/>
              <a:t>the </a:t>
            </a:r>
            <a:r>
              <a:rPr lang="en-US" dirty="0"/>
              <a:t>anthropometric indexes</a:t>
            </a:r>
            <a:r>
              <a:rPr lang="en-US" dirty="0" smtClean="0"/>
              <a:t>: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smtClean="0"/>
              <a:t> Height-for-age,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smtClean="0"/>
              <a:t> Weight-for-age,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smtClean="0"/>
              <a:t> Weight-for-height,</a:t>
            </a:r>
          </a:p>
          <a:p>
            <a:pPr lvl="2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smtClean="0"/>
              <a:t> Body Mass-index-for-age.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4156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Uploading the </a:t>
            </a:r>
            <a:r>
              <a:rPr lang="en-US" sz="4000" b="1" dirty="0" smtClean="0">
                <a:solidFill>
                  <a:srgbClr val="C00000"/>
                </a:solidFill>
              </a:rPr>
              <a:t>file…..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-458" r="18004" b="18998"/>
          <a:stretch/>
        </p:blipFill>
        <p:spPr bwMode="auto">
          <a:xfrm>
            <a:off x="457200" y="1371600"/>
            <a:ext cx="832221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33303" y="5322277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Uploading the file…..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9235" b="11731"/>
          <a:stretch/>
        </p:blipFill>
        <p:spPr bwMode="auto">
          <a:xfrm>
            <a:off x="381000" y="1447800"/>
            <a:ext cx="8382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362200" y="5943600"/>
            <a:ext cx="1066800" cy="4571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Uploading the file…..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>
          <a:xfrm>
            <a:off x="378656" y="2743200"/>
            <a:ext cx="4572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Uploading the file…..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2057400" y="4343400"/>
            <a:ext cx="381000" cy="685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Uploading the file…..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b="5658"/>
          <a:stretch/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1752600" y="2819400"/>
            <a:ext cx="914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Introduction…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Tool </a:t>
            </a:r>
            <a:r>
              <a:rPr lang="en-US" sz="2400" dirty="0"/>
              <a:t>is designed to build country capacity on data analysis and </a:t>
            </a:r>
            <a:r>
              <a:rPr lang="en-US" sz="2400" dirty="0" smtClean="0"/>
              <a:t>reporting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It aims to enhance good practice in survey data collection, survey analysis, and reporting results. </a:t>
            </a:r>
          </a:p>
        </p:txBody>
      </p:sp>
    </p:spTree>
    <p:extLst>
      <p:ext uri="{BB962C8B-B14F-4D97-AF65-F5344CB8AC3E}">
        <p14:creationId xmlns:p14="http://schemas.microsoft.com/office/powerpoint/2010/main" val="20346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</a:rPr>
              <a:t>Steps to analyze survey 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49549"/>
              </p:ext>
            </p:extLst>
          </p:nvPr>
        </p:nvGraphicFramePr>
        <p:xfrm>
          <a:off x="762000" y="1600199"/>
          <a:ext cx="76200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4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Steps to analyze survey </a:t>
            </a:r>
            <a:r>
              <a:rPr lang="en-US" sz="4000" b="1" dirty="0" smtClean="0">
                <a:solidFill>
                  <a:srgbClr val="C00000"/>
                </a:solidFill>
              </a:rPr>
              <a:t>…</a:t>
            </a:r>
            <a:endParaRPr lang="en-US" sz="4000" b="1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848831"/>
              </p:ext>
            </p:extLst>
          </p:nvPr>
        </p:nvGraphicFramePr>
        <p:xfrm>
          <a:off x="1524000" y="1600200"/>
          <a:ext cx="6019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057400" y="5318760"/>
            <a:ext cx="2209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Apply filters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990600" y="4280095"/>
            <a:ext cx="914400" cy="1828800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95800" y="5804095"/>
            <a:ext cx="10668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867400" y="5282418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R</a:t>
            </a:r>
            <a:r>
              <a:rPr lang="en-US" sz="4000" b="1" dirty="0" smtClean="0">
                <a:solidFill>
                  <a:srgbClr val="FFFF00"/>
                </a:solidFill>
              </a:rPr>
              <a:t>esults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Results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The WHO </a:t>
            </a:r>
            <a:r>
              <a:rPr lang="en-US" dirty="0" err="1" smtClean="0"/>
              <a:t>Anthro</a:t>
            </a:r>
            <a:r>
              <a:rPr lang="en-US" dirty="0" smtClean="0"/>
              <a:t> Software included results disaggregated by age, sex, type of residence, and sub-regions/districts.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Stratifications according to wealth quintiles, mother’s education,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/>
              <a:t>Calculations of confidence intervals and standard </a:t>
            </a:r>
            <a:r>
              <a:rPr lang="en-US" dirty="0" smtClean="0"/>
              <a:t>errors.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 smtClean="0"/>
              <a:t>Provides </a:t>
            </a:r>
            <a:r>
              <a:rPr lang="en-US" dirty="0"/>
              <a:t>child malnutrition estimates for </a:t>
            </a:r>
            <a:r>
              <a:rPr lang="en-US" dirty="0" smtClean="0"/>
              <a:t>the </a:t>
            </a:r>
            <a:r>
              <a:rPr lang="en-US" dirty="0"/>
              <a:t>cutoffs (e.g. </a:t>
            </a:r>
            <a:r>
              <a:rPr lang="en-US" b="1" dirty="0" smtClean="0"/>
              <a:t>stunting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( </a:t>
            </a:r>
            <a:r>
              <a:rPr lang="en-US" dirty="0"/>
              <a:t>height-for-age below -</a:t>
            </a:r>
            <a:r>
              <a:rPr lang="en-US" dirty="0" smtClean="0"/>
              <a:t>2SD) </a:t>
            </a:r>
            <a:r>
              <a:rPr lang="en-US" dirty="0"/>
              <a:t>or</a:t>
            </a:r>
            <a:r>
              <a:rPr lang="en-US" b="1" dirty="0"/>
              <a:t> </a:t>
            </a:r>
            <a:r>
              <a:rPr lang="en-US" b="1" dirty="0" smtClean="0"/>
              <a:t>wasting </a:t>
            </a:r>
            <a:r>
              <a:rPr lang="en-US" dirty="0"/>
              <a:t>weight-for-height below -2SD, and others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Results….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In </a:t>
            </a:r>
            <a:r>
              <a:rPr lang="en-US" sz="2400" dirty="0"/>
              <a:t>addition to the online graphics and </a:t>
            </a:r>
            <a:r>
              <a:rPr lang="en-US" sz="2400" dirty="0" smtClean="0"/>
              <a:t>tables.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tool provides two report templates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Data quality assessment report template and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Summary report template.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4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Outputs of </a:t>
            </a:r>
            <a:r>
              <a:rPr lang="en-US" sz="4000" b="1" dirty="0" err="1" smtClean="0">
                <a:solidFill>
                  <a:srgbClr val="C00000"/>
                </a:solidFill>
              </a:rPr>
              <a:t>Anthro</a:t>
            </a:r>
            <a:r>
              <a:rPr lang="en-US" sz="4000" b="1" dirty="0" smtClean="0">
                <a:solidFill>
                  <a:srgbClr val="C00000"/>
                </a:solidFill>
              </a:rPr>
              <a:t> Survey </a:t>
            </a:r>
            <a:r>
              <a:rPr lang="en-US" sz="4000" b="1" dirty="0" err="1" smtClean="0">
                <a:solidFill>
                  <a:srgbClr val="C00000"/>
                </a:solidFill>
              </a:rPr>
              <a:t>Analyser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/>
              <a:t>A z-score </a:t>
            </a:r>
            <a:r>
              <a:rPr lang="en-US" dirty="0"/>
              <a:t>file based on the WHO Child Growth </a:t>
            </a:r>
            <a:r>
              <a:rPr lang="en-US" dirty="0" smtClean="0"/>
              <a:t>Standards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/>
              <a:t>A prevalence </a:t>
            </a:r>
            <a:r>
              <a:rPr lang="en-US" dirty="0"/>
              <a:t>file based on the WHO recommended </a:t>
            </a:r>
            <a:r>
              <a:rPr lang="en-US" dirty="0" smtClean="0"/>
              <a:t>standard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/>
              <a:t> All results are provided at overall and disaggregated levels </a:t>
            </a:r>
            <a:endParaRPr lang="en-US" dirty="0" smtClean="0"/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/>
              <a:t>A data quality </a:t>
            </a:r>
            <a:r>
              <a:rPr lang="en-US" dirty="0"/>
              <a:t>report template in Word </a:t>
            </a:r>
            <a:r>
              <a:rPr lang="en-US" dirty="0" smtClean="0"/>
              <a:t>format.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A survey report </a:t>
            </a:r>
            <a:r>
              <a:rPr lang="en-US" dirty="0"/>
              <a:t>template in Word </a:t>
            </a:r>
            <a:r>
              <a:rPr lang="en-US" dirty="0" smtClean="0"/>
              <a:t>format.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dirty="0"/>
              <a:t>Graphics and </a:t>
            </a:r>
            <a:r>
              <a:rPr lang="en-US" b="1" dirty="0" smtClean="0"/>
              <a:t>figures  </a:t>
            </a:r>
            <a:r>
              <a:rPr lang="en-US" dirty="0"/>
              <a:t>included in the application are in </a:t>
            </a:r>
            <a:r>
              <a:rPr lang="en-US" dirty="0" err="1" smtClean="0"/>
              <a:t>grayscale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Data preparation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/>
              <a:t>The data file to be imported should be in a </a:t>
            </a:r>
            <a:r>
              <a:rPr lang="en-US" sz="2600" b="1" dirty="0"/>
              <a:t>comma delimited format (.</a:t>
            </a:r>
            <a:r>
              <a:rPr lang="en-US" sz="2600" b="1" dirty="0" err="1"/>
              <a:t>csv</a:t>
            </a:r>
            <a:r>
              <a:rPr lang="en-US" sz="2600" b="1" dirty="0" smtClean="0"/>
              <a:t>)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The file can be created in any </a:t>
            </a:r>
            <a:r>
              <a:rPr lang="en-US" sz="2600" dirty="0" smtClean="0"/>
              <a:t>spreadsheet  </a:t>
            </a:r>
            <a:r>
              <a:rPr lang="en-US" sz="2600" dirty="0"/>
              <a:t>such as Microsoft Excel. </a:t>
            </a: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variable label can only </a:t>
            </a:r>
            <a:r>
              <a:rPr lang="en-US" sz="2600" dirty="0" smtClean="0"/>
              <a:t>contain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dirty="0"/>
              <a:t>characters</a:t>
            </a:r>
            <a:r>
              <a:rPr lang="en-US" sz="26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dirty="0"/>
              <a:t>numbers</a:t>
            </a:r>
            <a:r>
              <a:rPr lang="en-US" sz="2600" dirty="0" smtClean="0"/>
              <a:t>,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dirty="0"/>
              <a:t>"_", </a:t>
            </a:r>
            <a:r>
              <a:rPr lang="en-US" sz="2600" dirty="0" smtClean="0"/>
              <a:t>and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"-“.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/>
              <a:t> It should not include spaces or </a:t>
            </a:r>
            <a:r>
              <a:rPr lang="en-US" sz="2600" dirty="0" smtClean="0"/>
              <a:t>symbols.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0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640</Words>
  <Application>Microsoft Office PowerPoint</Application>
  <PresentationFormat>On-screen Show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Introduction </vt:lpstr>
      <vt:lpstr>Introduction…</vt:lpstr>
      <vt:lpstr>Steps to analyze survey </vt:lpstr>
      <vt:lpstr>Steps to analyze survey …</vt:lpstr>
      <vt:lpstr>Results</vt:lpstr>
      <vt:lpstr>Results….</vt:lpstr>
      <vt:lpstr>Outputs of Anthro Survey Analyser</vt:lpstr>
      <vt:lpstr>Data preparation </vt:lpstr>
      <vt:lpstr>Data preparation ….</vt:lpstr>
      <vt:lpstr>Data preparation …</vt:lpstr>
      <vt:lpstr>Data preparation …</vt:lpstr>
      <vt:lpstr>Data preparation …</vt:lpstr>
      <vt:lpstr>Data preparation ….</vt:lpstr>
      <vt:lpstr>File Preparation….</vt:lpstr>
      <vt:lpstr>File Preparation….</vt:lpstr>
      <vt:lpstr>File Preparation….</vt:lpstr>
      <vt:lpstr>Uploading the file</vt:lpstr>
      <vt:lpstr>Uploading the file…..</vt:lpstr>
      <vt:lpstr>Uploading the file…..</vt:lpstr>
      <vt:lpstr>Uploading the file…..</vt:lpstr>
      <vt:lpstr>Uploading the file…..</vt:lpstr>
      <vt:lpstr>Uploading the file…..</vt:lpstr>
      <vt:lpstr>Uploading the file…..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Anthro Survey Analyser</dc:title>
  <dc:creator>HP</dc:creator>
  <cp:lastModifiedBy>HP</cp:lastModifiedBy>
  <cp:revision>30</cp:revision>
  <dcterms:created xsi:type="dcterms:W3CDTF">2006-08-16T00:00:00Z</dcterms:created>
  <dcterms:modified xsi:type="dcterms:W3CDTF">2022-09-07T14:42:11Z</dcterms:modified>
</cp:coreProperties>
</file>